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1"/>
  </p:sldMasterIdLst>
  <p:notesMasterIdLst>
    <p:notesMasterId r:id="rId10"/>
  </p:notesMasterIdLst>
  <p:sldIdLst>
    <p:sldId id="426" r:id="rId2"/>
    <p:sldId id="433" r:id="rId3"/>
    <p:sldId id="427" r:id="rId4"/>
    <p:sldId id="429" r:id="rId5"/>
    <p:sldId id="435" r:id="rId6"/>
    <p:sldId id="436" r:id="rId7"/>
    <p:sldId id="437" r:id="rId8"/>
    <p:sldId id="434" r:id="rId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895" autoAdjust="0"/>
  </p:normalViewPr>
  <p:slideViewPr>
    <p:cSldViewPr>
      <p:cViewPr>
        <p:scale>
          <a:sx n="150" d="100"/>
          <a:sy n="150" d="100"/>
        </p:scale>
        <p:origin x="-784" y="-8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39CB-FC8D-44BF-B5C4-C14ECADF62A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CE615-EFDB-420A-87DA-FB6ECB771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3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78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90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06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89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89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89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89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9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81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's 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221877" y="183731"/>
            <a:ext cx="2749923" cy="556589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Orly's Font 2" pitchFamily="66" charset="0"/>
              </a:rPr>
              <a:t>Let’s Review</a:t>
            </a:r>
            <a:endParaRPr lang="en-US" sz="2400" dirty="0">
              <a:solidFill>
                <a:schemeClr val="bg1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8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 Common Misunderst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221876" y="171450"/>
            <a:ext cx="5035924" cy="559219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Orly's Font 2" pitchFamily="66" charset="0"/>
              </a:rPr>
              <a:t>A Common Misunderstanding</a:t>
            </a:r>
            <a:endParaRPr lang="en-US" sz="2400" dirty="0">
              <a:solidFill>
                <a:schemeClr val="bg1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2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e Les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221877" y="183731"/>
            <a:ext cx="2635623" cy="556589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Orly's Font 2" pitchFamily="66" charset="0"/>
              </a:rPr>
              <a:t>Core Lesson</a:t>
            </a:r>
            <a:endParaRPr lang="en-US" sz="2400" dirty="0">
              <a:solidFill>
                <a:schemeClr val="bg1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7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02870"/>
            <a:ext cx="8915400" cy="43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3" name="Picture 2" descr="C:\Users\Eric Westendorf\Dropbox\LearnZillion\marketing\Logo\NEW LOGO!\LearnZillion just the long logo-0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29150"/>
            <a:ext cx="2400300" cy="43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9" r:id="rId2"/>
    <p:sldLayoutId id="2147483702" r:id="rId3"/>
    <p:sldLayoutId id="2147483715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Orly's Font 2" pitchFamily="66" charset="0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Orly's Font 2" pitchFamily="66" charset="0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Orly's Font 2" pitchFamily="66" charset="0"/>
          <a:ea typeface="+mn-ea"/>
          <a:cs typeface="+mn-cs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Orly's Font 2" pitchFamily="66" charset="0"/>
          <a:ea typeface="+mn-ea"/>
          <a:cs typeface="+mn-cs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Orly's Font 2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257300" y="400050"/>
            <a:ext cx="6057900" cy="954107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5"/>
                </a:solidFill>
              </a:rPr>
              <a:t>How can you use math to help you in billiards?</a:t>
            </a:r>
            <a:endParaRPr lang="en-US" sz="2800" dirty="0">
              <a:solidFill>
                <a:schemeClr val="accent5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85900" y="1771650"/>
            <a:ext cx="5486400" cy="2755900"/>
            <a:chOff x="1485900" y="1771650"/>
            <a:chExt cx="5486400" cy="2755900"/>
          </a:xfrm>
        </p:grpSpPr>
        <p:pic>
          <p:nvPicPr>
            <p:cNvPr id="5" name="Picture 4" descr="Pool Tabl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5900" y="1771650"/>
              <a:ext cx="5486400" cy="27559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057400" y="2114550"/>
              <a:ext cx="2057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Orly's Font 2"/>
                  <a:ea typeface="Verdana" pitchFamily="34" charset="0"/>
                  <a:cs typeface="Orly's Font 2"/>
                </a:rPr>
                <a:t>Angle of approach</a:t>
              </a:r>
              <a:endParaRPr lang="en-US" sz="1200" dirty="0" smtClean="0">
                <a:latin typeface="Orly's Font 2"/>
                <a:ea typeface="Verdana" pitchFamily="34" charset="0"/>
                <a:cs typeface="Orly's Font 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86400" y="2000250"/>
              <a:ext cx="1257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Orly's Font 2"/>
                  <a:ea typeface="Verdana" pitchFamily="34" charset="0"/>
                  <a:cs typeface="Orly's Font 2"/>
                </a:rPr>
                <a:t>Angle of departure</a:t>
              </a:r>
              <a:endParaRPr lang="en-US" sz="1200" dirty="0" smtClean="0">
                <a:latin typeface="Orly's Font 2"/>
                <a:ea typeface="Verdana" pitchFamily="34" charset="0"/>
                <a:cs typeface="Orly's Font 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57500" y="3094851"/>
              <a:ext cx="3543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Orly's Font 2"/>
                  <a:ea typeface="Verdana" pitchFamily="34" charset="0"/>
                  <a:cs typeface="Orly's Font 2"/>
                </a:rPr>
                <a:t>Angle of approach = Angle of departure</a:t>
              </a:r>
              <a:endParaRPr lang="en-US" sz="1200" dirty="0" smtClean="0">
                <a:latin typeface="Orly's Font 2"/>
                <a:ea typeface="Verdana" pitchFamily="34" charset="0"/>
                <a:cs typeface="Orly's Font 2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057900" y="2800350"/>
              <a:ext cx="228600" cy="228600"/>
            </a:xfrm>
            <a:prstGeom prst="ellipse">
              <a:avLst/>
            </a:prstGeom>
            <a:gradFill flip="none" rotWithShape="1">
              <a:gsLst>
                <a:gs pos="64000">
                  <a:schemeClr val="bg1"/>
                </a:gs>
                <a:gs pos="100000">
                  <a:srgbClr val="000000"/>
                </a:gs>
              </a:gsLst>
              <a:path path="circle">
                <a:fillToRect r="100000" b="100000"/>
              </a:path>
              <a:tileRect l="-100000" t="-100000"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94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1085850"/>
            <a:ext cx="78867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5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In this lesson you </a:t>
            </a:r>
            <a:r>
              <a:rPr lang="en-US" sz="3600" dirty="0" smtClean="0">
                <a:solidFill>
                  <a:schemeClr val="accent5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will learn how to write equations for multi-step problems </a:t>
            </a:r>
            <a:r>
              <a:rPr lang="en-US" sz="3600" dirty="0" smtClean="0">
                <a:solidFill>
                  <a:schemeClr val="accent1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by using facts about angle relationships.</a:t>
            </a:r>
            <a:endParaRPr lang="en-US" sz="3600" dirty="0">
              <a:solidFill>
                <a:schemeClr val="accent1"/>
              </a:solidFill>
              <a:latin typeface="Orly's Font 2" pitchFamily="66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914400" y="1234440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Supplementary angles sum to 180°.</a:t>
            </a:r>
            <a:endParaRPr lang="en-US" sz="2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2457450"/>
            <a:ext cx="4686300" cy="183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03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1371600" y="857250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Let’s look at the pool table example.</a:t>
            </a:r>
            <a:endParaRPr lang="en-US" sz="2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85900" y="1771650"/>
            <a:ext cx="5486400" cy="2755900"/>
            <a:chOff x="1485900" y="1771650"/>
            <a:chExt cx="5486400" cy="2755900"/>
          </a:xfrm>
        </p:grpSpPr>
        <p:pic>
          <p:nvPicPr>
            <p:cNvPr id="6" name="Picture 5" descr="Pool Tabl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5900" y="1771650"/>
              <a:ext cx="5486400" cy="27559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057400" y="2114550"/>
              <a:ext cx="2057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Orly's Font 2"/>
                  <a:ea typeface="Verdana" pitchFamily="34" charset="0"/>
                  <a:cs typeface="Orly's Font 2"/>
                </a:rPr>
                <a:t>Angle of approach</a:t>
              </a:r>
              <a:endParaRPr lang="en-US" sz="1200" dirty="0" smtClean="0">
                <a:latin typeface="Orly's Font 2"/>
                <a:ea typeface="Verdana" pitchFamily="34" charset="0"/>
                <a:cs typeface="Orly's Font 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86400" y="2000250"/>
              <a:ext cx="1257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Orly's Font 2"/>
                  <a:ea typeface="Verdana" pitchFamily="34" charset="0"/>
                  <a:cs typeface="Orly's Font 2"/>
                </a:rPr>
                <a:t>Angle of departure</a:t>
              </a:r>
              <a:endParaRPr lang="en-US" sz="1200" dirty="0" smtClean="0">
                <a:latin typeface="Orly's Font 2"/>
                <a:ea typeface="Verdana" pitchFamily="34" charset="0"/>
                <a:cs typeface="Orly's Font 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57500" y="3094851"/>
              <a:ext cx="3543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Orly's Font 2"/>
                  <a:ea typeface="Verdana" pitchFamily="34" charset="0"/>
                  <a:cs typeface="Orly's Font 2"/>
                </a:rPr>
                <a:t>Angle of approach = Angle of departure</a:t>
              </a:r>
              <a:endParaRPr lang="en-US" sz="1200" dirty="0" smtClean="0">
                <a:latin typeface="Orly's Font 2"/>
                <a:ea typeface="Verdana" pitchFamily="34" charset="0"/>
                <a:cs typeface="Orly's Font 2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057900" y="2800350"/>
              <a:ext cx="228600" cy="228600"/>
            </a:xfrm>
            <a:prstGeom prst="ellipse">
              <a:avLst/>
            </a:prstGeom>
            <a:gradFill flip="none" rotWithShape="1">
              <a:gsLst>
                <a:gs pos="64000">
                  <a:schemeClr val="bg1"/>
                </a:gs>
                <a:gs pos="100000">
                  <a:srgbClr val="000000"/>
                </a:gs>
              </a:gsLst>
              <a:path path="circle">
                <a:fillToRect r="100000" b="100000"/>
              </a:path>
              <a:tileRect l="-100000" t="-100000"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5978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028700" y="2228850"/>
            <a:ext cx="3893574" cy="1955800"/>
            <a:chOff x="1485900" y="1771650"/>
            <a:chExt cx="5486400" cy="2755900"/>
          </a:xfrm>
        </p:grpSpPr>
        <p:pic>
          <p:nvPicPr>
            <p:cNvPr id="20" name="Picture 19" descr="Pool Tabl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5900" y="1771650"/>
              <a:ext cx="5486400" cy="2755900"/>
            </a:xfrm>
            <a:prstGeom prst="rect">
              <a:avLst/>
            </a:prstGeom>
          </p:spPr>
        </p:pic>
        <p:sp>
          <p:nvSpPr>
            <p:cNvPr id="21" name="Oval 20"/>
            <p:cNvSpPr/>
            <p:nvPr/>
          </p:nvSpPr>
          <p:spPr>
            <a:xfrm>
              <a:off x="6057900" y="2800350"/>
              <a:ext cx="228600" cy="228600"/>
            </a:xfrm>
            <a:prstGeom prst="ellipse">
              <a:avLst/>
            </a:prstGeom>
            <a:gradFill flip="none" rotWithShape="1">
              <a:gsLst>
                <a:gs pos="64000">
                  <a:schemeClr val="bg1"/>
                </a:gs>
                <a:gs pos="100000">
                  <a:srgbClr val="000000"/>
                </a:gs>
              </a:gsLst>
              <a:path path="circle">
                <a:fillToRect r="100000" b="100000"/>
              </a:path>
              <a:tileRect l="-100000" t="-100000"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1371600" y="857250"/>
            <a:ext cx="731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Write and solve an equation to solve this problem.</a:t>
            </a:r>
            <a:endParaRPr lang="en-US" sz="2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5257800" y="2228850"/>
            <a:ext cx="33147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5"/>
                </a:solidFill>
                <a:latin typeface="Orly's Font 2" pitchFamily="66" charset="0"/>
              </a:rPr>
              <a:t>A pool ball hits the side of the table and creates a 120 degree angle. What was the angle of departure?</a:t>
            </a:r>
            <a:endParaRPr lang="en-US" sz="1600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599267" y="2751667"/>
            <a:ext cx="1193800" cy="214821"/>
          </a:xfrm>
          <a:custGeom>
            <a:avLst/>
            <a:gdLst>
              <a:gd name="connsiteX0" fmla="*/ 0 w 1193800"/>
              <a:gd name="connsiteY0" fmla="*/ 0 h 214821"/>
              <a:gd name="connsiteX1" fmla="*/ 186266 w 1193800"/>
              <a:gd name="connsiteY1" fmla="*/ 135466 h 214821"/>
              <a:gd name="connsiteX2" fmla="*/ 465666 w 1193800"/>
              <a:gd name="connsiteY2" fmla="*/ 203200 h 214821"/>
              <a:gd name="connsiteX3" fmla="*/ 677333 w 1193800"/>
              <a:gd name="connsiteY3" fmla="*/ 211666 h 214821"/>
              <a:gd name="connsiteX4" fmla="*/ 939800 w 1193800"/>
              <a:gd name="connsiteY4" fmla="*/ 169333 h 214821"/>
              <a:gd name="connsiteX5" fmla="*/ 1117600 w 1193800"/>
              <a:gd name="connsiteY5" fmla="*/ 101600 h 214821"/>
              <a:gd name="connsiteX6" fmla="*/ 1193800 w 1193800"/>
              <a:gd name="connsiteY6" fmla="*/ 8466 h 21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3800" h="214821">
                <a:moveTo>
                  <a:pt x="0" y="0"/>
                </a:moveTo>
                <a:cubicBezTo>
                  <a:pt x="54327" y="50799"/>
                  <a:pt x="108655" y="101599"/>
                  <a:pt x="186266" y="135466"/>
                </a:cubicBezTo>
                <a:cubicBezTo>
                  <a:pt x="263877" y="169333"/>
                  <a:pt x="383822" y="190500"/>
                  <a:pt x="465666" y="203200"/>
                </a:cubicBezTo>
                <a:cubicBezTo>
                  <a:pt x="547510" y="215900"/>
                  <a:pt x="598311" y="217310"/>
                  <a:pt x="677333" y="211666"/>
                </a:cubicBezTo>
                <a:cubicBezTo>
                  <a:pt x="756355" y="206022"/>
                  <a:pt x="866422" y="187677"/>
                  <a:pt x="939800" y="169333"/>
                </a:cubicBezTo>
                <a:cubicBezTo>
                  <a:pt x="1013178" y="150989"/>
                  <a:pt x="1075267" y="128411"/>
                  <a:pt x="1117600" y="101600"/>
                </a:cubicBezTo>
                <a:cubicBezTo>
                  <a:pt x="1159933" y="74789"/>
                  <a:pt x="1193800" y="8466"/>
                  <a:pt x="1193800" y="8466"/>
                </a:cubicBezTo>
              </a:path>
            </a:pathLst>
          </a:cu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2857500" y="3028950"/>
            <a:ext cx="800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1"/>
                </a:solidFill>
                <a:latin typeface="Orly's Font 2" pitchFamily="66" charset="0"/>
              </a:rPr>
              <a:t>120°</a:t>
            </a:r>
            <a:endParaRPr lang="en-US" sz="1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2286000" y="2343150"/>
            <a:ext cx="800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i="1" dirty="0" smtClean="0">
                <a:solidFill>
                  <a:schemeClr val="accent1"/>
                </a:solidFill>
                <a:latin typeface="Orly's Font 2" pitchFamily="66" charset="0"/>
              </a:rPr>
              <a:t>x</a:t>
            </a:r>
            <a:endParaRPr lang="en-US" sz="1800" i="1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 bwMode="auto">
          <a:xfrm>
            <a:off x="3771900" y="2343150"/>
            <a:ext cx="419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i="1" dirty="0" smtClean="0">
                <a:solidFill>
                  <a:schemeClr val="accent1"/>
                </a:solidFill>
                <a:latin typeface="Orly's Font 2" pitchFamily="66" charset="0"/>
              </a:rPr>
              <a:t>x</a:t>
            </a:r>
            <a:endParaRPr lang="en-US" sz="1800" i="1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 bwMode="auto">
          <a:xfrm>
            <a:off x="5372100" y="3371850"/>
            <a:ext cx="2628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3"/>
                </a:solidFill>
                <a:latin typeface="Orly's Font 2" pitchFamily="66" charset="0"/>
              </a:rPr>
              <a:t>2</a:t>
            </a:r>
            <a:r>
              <a:rPr lang="en-US" sz="2000" i="1" dirty="0" smtClean="0">
                <a:solidFill>
                  <a:schemeClr val="accent3"/>
                </a:solidFill>
                <a:latin typeface="Orly's Font 2" pitchFamily="66" charset="0"/>
              </a:rPr>
              <a:t>x</a:t>
            </a:r>
            <a:r>
              <a:rPr lang="en-US" sz="2000" dirty="0" smtClean="0">
                <a:solidFill>
                  <a:schemeClr val="accent3"/>
                </a:solidFill>
                <a:latin typeface="Orly's Font 2" pitchFamily="66" charset="0"/>
              </a:rPr>
              <a:t> + 120 = 180</a:t>
            </a:r>
            <a:endParaRPr lang="en-US" sz="2000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10" name="Text Placeholder 3"/>
          <p:cNvSpPr txBox="1">
            <a:spLocks/>
          </p:cNvSpPr>
          <p:nvPr/>
        </p:nvSpPr>
        <p:spPr bwMode="auto">
          <a:xfrm>
            <a:off x="5372100" y="3714750"/>
            <a:ext cx="2628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3"/>
                </a:solidFill>
                <a:latin typeface="Orly's Font 2" pitchFamily="66" charset="0"/>
              </a:rPr>
              <a:t>2</a:t>
            </a:r>
            <a:r>
              <a:rPr lang="en-US" sz="2000" i="1" dirty="0" smtClean="0">
                <a:solidFill>
                  <a:schemeClr val="accent3"/>
                </a:solidFill>
                <a:latin typeface="Orly's Font 2" pitchFamily="66" charset="0"/>
              </a:rPr>
              <a:t>x</a:t>
            </a:r>
            <a:r>
              <a:rPr lang="en-US" sz="2000" dirty="0" smtClean="0">
                <a:solidFill>
                  <a:schemeClr val="accent3"/>
                </a:solidFill>
                <a:latin typeface="Orly's Font 2" pitchFamily="66" charset="0"/>
              </a:rPr>
              <a:t> = </a:t>
            </a:r>
            <a:r>
              <a:rPr lang="en-US" sz="2000" dirty="0">
                <a:solidFill>
                  <a:schemeClr val="accent3"/>
                </a:solidFill>
                <a:latin typeface="Orly's Font 2" pitchFamily="66" charset="0"/>
              </a:rPr>
              <a:t>6</a:t>
            </a:r>
            <a:r>
              <a:rPr lang="en-US" sz="2000" dirty="0" smtClean="0">
                <a:solidFill>
                  <a:schemeClr val="accent3"/>
                </a:solidFill>
                <a:latin typeface="Orly's Font 2" pitchFamily="66" charset="0"/>
              </a:rPr>
              <a:t>0</a:t>
            </a:r>
            <a:endParaRPr lang="en-US" sz="2000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11" name="Text Placeholder 3"/>
          <p:cNvSpPr txBox="1">
            <a:spLocks/>
          </p:cNvSpPr>
          <p:nvPr/>
        </p:nvSpPr>
        <p:spPr bwMode="auto">
          <a:xfrm>
            <a:off x="5372100" y="4057650"/>
            <a:ext cx="2628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accent3"/>
                </a:solidFill>
                <a:latin typeface="Orly's Font 2" pitchFamily="66" charset="0"/>
              </a:rPr>
              <a:t>x</a:t>
            </a:r>
            <a:r>
              <a:rPr lang="en-US" sz="2000" dirty="0" smtClean="0">
                <a:solidFill>
                  <a:schemeClr val="accent3"/>
                </a:solidFill>
                <a:latin typeface="Orly's Font 2" pitchFamily="66" charset="0"/>
              </a:rPr>
              <a:t> = 30°</a:t>
            </a:r>
            <a:endParaRPr lang="en-US" sz="2000" dirty="0">
              <a:solidFill>
                <a:schemeClr val="accent3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9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028700" y="2228850"/>
            <a:ext cx="3893574" cy="1955800"/>
            <a:chOff x="1485900" y="1771650"/>
            <a:chExt cx="5486400" cy="2755900"/>
          </a:xfrm>
        </p:grpSpPr>
        <p:pic>
          <p:nvPicPr>
            <p:cNvPr id="14" name="Picture 13" descr="Pool Tabl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5900" y="1771650"/>
              <a:ext cx="5486400" cy="2755900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6057900" y="2800350"/>
              <a:ext cx="228600" cy="228600"/>
            </a:xfrm>
            <a:prstGeom prst="ellipse">
              <a:avLst/>
            </a:prstGeom>
            <a:gradFill flip="none" rotWithShape="1">
              <a:gsLst>
                <a:gs pos="64000">
                  <a:schemeClr val="bg1"/>
                </a:gs>
                <a:gs pos="100000">
                  <a:srgbClr val="000000"/>
                </a:gs>
              </a:gsLst>
              <a:path path="circle">
                <a:fillToRect r="100000" b="100000"/>
              </a:path>
              <a:tileRect l="-100000" t="-100000"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1371600" y="857250"/>
            <a:ext cx="731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Write and solve an equation to solve this problem.</a:t>
            </a:r>
            <a:endParaRPr lang="en-US" sz="2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5257800" y="2228850"/>
            <a:ext cx="33147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600" dirty="0" smtClean="0">
                <a:solidFill>
                  <a:schemeClr val="accent5"/>
                </a:solidFill>
                <a:latin typeface="Orly's Font 2" pitchFamily="66" charset="0"/>
              </a:rPr>
              <a:t>A pool ball hits the side of the table with a 40° angle of approach. What angle is formed by path of the ball?</a:t>
            </a:r>
            <a:endParaRPr lang="en-US" sz="1600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 bwMode="auto">
          <a:xfrm>
            <a:off x="5372100" y="3371850"/>
            <a:ext cx="2628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3"/>
                </a:solidFill>
                <a:latin typeface="Orly's Font 2" pitchFamily="66" charset="0"/>
              </a:rPr>
              <a:t>2(40) + </a:t>
            </a:r>
            <a:r>
              <a:rPr lang="en-US" sz="2000" i="1" dirty="0" smtClean="0">
                <a:solidFill>
                  <a:schemeClr val="accent3"/>
                </a:solidFill>
                <a:latin typeface="Orly's Font 2" pitchFamily="66" charset="0"/>
              </a:rPr>
              <a:t>x</a:t>
            </a:r>
            <a:r>
              <a:rPr lang="en-US" sz="2000" dirty="0" smtClean="0">
                <a:solidFill>
                  <a:schemeClr val="accent3"/>
                </a:solidFill>
                <a:latin typeface="Orly's Font 2" pitchFamily="66" charset="0"/>
              </a:rPr>
              <a:t> = 180</a:t>
            </a:r>
            <a:endParaRPr lang="en-US" sz="2000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10" name="Text Placeholder 3"/>
          <p:cNvSpPr txBox="1">
            <a:spLocks/>
          </p:cNvSpPr>
          <p:nvPr/>
        </p:nvSpPr>
        <p:spPr bwMode="auto">
          <a:xfrm>
            <a:off x="5372100" y="3714750"/>
            <a:ext cx="2628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3"/>
                </a:solidFill>
                <a:latin typeface="Orly's Font 2" pitchFamily="66" charset="0"/>
              </a:rPr>
              <a:t>80 + </a:t>
            </a:r>
            <a:r>
              <a:rPr lang="en-US" sz="2000" i="1" dirty="0" smtClean="0">
                <a:solidFill>
                  <a:schemeClr val="accent3"/>
                </a:solidFill>
                <a:latin typeface="Orly's Font 2" pitchFamily="66" charset="0"/>
              </a:rPr>
              <a:t>x</a:t>
            </a:r>
            <a:r>
              <a:rPr lang="en-US" sz="2000" dirty="0" smtClean="0">
                <a:solidFill>
                  <a:schemeClr val="accent3"/>
                </a:solidFill>
                <a:latin typeface="Orly's Font 2" pitchFamily="66" charset="0"/>
              </a:rPr>
              <a:t> = 180</a:t>
            </a:r>
            <a:endParaRPr lang="en-US" sz="2000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11" name="Text Placeholder 3"/>
          <p:cNvSpPr txBox="1">
            <a:spLocks/>
          </p:cNvSpPr>
          <p:nvPr/>
        </p:nvSpPr>
        <p:spPr bwMode="auto">
          <a:xfrm>
            <a:off x="5372100" y="4057650"/>
            <a:ext cx="2628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accent3"/>
                </a:solidFill>
                <a:latin typeface="Orly's Font 2" pitchFamily="66" charset="0"/>
              </a:rPr>
              <a:t>x</a:t>
            </a:r>
            <a:r>
              <a:rPr lang="en-US" sz="2000" dirty="0" smtClean="0">
                <a:solidFill>
                  <a:schemeClr val="accent3"/>
                </a:solidFill>
                <a:latin typeface="Orly's Font 2" pitchFamily="66" charset="0"/>
              </a:rPr>
              <a:t> = 100°</a:t>
            </a:r>
            <a:endParaRPr lang="en-US" sz="2000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599267" y="2751667"/>
            <a:ext cx="1193800" cy="214821"/>
          </a:xfrm>
          <a:custGeom>
            <a:avLst/>
            <a:gdLst>
              <a:gd name="connsiteX0" fmla="*/ 0 w 1193800"/>
              <a:gd name="connsiteY0" fmla="*/ 0 h 214821"/>
              <a:gd name="connsiteX1" fmla="*/ 186266 w 1193800"/>
              <a:gd name="connsiteY1" fmla="*/ 135466 h 214821"/>
              <a:gd name="connsiteX2" fmla="*/ 465666 w 1193800"/>
              <a:gd name="connsiteY2" fmla="*/ 203200 h 214821"/>
              <a:gd name="connsiteX3" fmla="*/ 677333 w 1193800"/>
              <a:gd name="connsiteY3" fmla="*/ 211666 h 214821"/>
              <a:gd name="connsiteX4" fmla="*/ 939800 w 1193800"/>
              <a:gd name="connsiteY4" fmla="*/ 169333 h 214821"/>
              <a:gd name="connsiteX5" fmla="*/ 1117600 w 1193800"/>
              <a:gd name="connsiteY5" fmla="*/ 101600 h 214821"/>
              <a:gd name="connsiteX6" fmla="*/ 1193800 w 1193800"/>
              <a:gd name="connsiteY6" fmla="*/ 8466 h 21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3800" h="214821">
                <a:moveTo>
                  <a:pt x="0" y="0"/>
                </a:moveTo>
                <a:cubicBezTo>
                  <a:pt x="54327" y="50799"/>
                  <a:pt x="108655" y="101599"/>
                  <a:pt x="186266" y="135466"/>
                </a:cubicBezTo>
                <a:cubicBezTo>
                  <a:pt x="263877" y="169333"/>
                  <a:pt x="383822" y="190500"/>
                  <a:pt x="465666" y="203200"/>
                </a:cubicBezTo>
                <a:cubicBezTo>
                  <a:pt x="547510" y="215900"/>
                  <a:pt x="598311" y="217310"/>
                  <a:pt x="677333" y="211666"/>
                </a:cubicBezTo>
                <a:cubicBezTo>
                  <a:pt x="756355" y="206022"/>
                  <a:pt x="866422" y="187677"/>
                  <a:pt x="939800" y="169333"/>
                </a:cubicBezTo>
                <a:cubicBezTo>
                  <a:pt x="1013178" y="150989"/>
                  <a:pt x="1075267" y="128411"/>
                  <a:pt x="1117600" y="101600"/>
                </a:cubicBezTo>
                <a:cubicBezTo>
                  <a:pt x="1159933" y="74789"/>
                  <a:pt x="1193800" y="8466"/>
                  <a:pt x="1193800" y="8466"/>
                </a:cubicBezTo>
              </a:path>
            </a:pathLst>
          </a:cu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3"/>
          <p:cNvSpPr txBox="1">
            <a:spLocks/>
          </p:cNvSpPr>
          <p:nvPr/>
        </p:nvSpPr>
        <p:spPr bwMode="auto">
          <a:xfrm>
            <a:off x="3086100" y="2914650"/>
            <a:ext cx="800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i="1" dirty="0" smtClean="0">
                <a:solidFill>
                  <a:schemeClr val="accent1"/>
                </a:solidFill>
                <a:latin typeface="Orly's Font 2" pitchFamily="66" charset="0"/>
              </a:rPr>
              <a:t>x</a:t>
            </a:r>
            <a:endParaRPr lang="en-US" sz="1800" i="1" dirty="0">
              <a:solidFill>
                <a:schemeClr val="accent1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9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8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1885950"/>
            <a:ext cx="5715000" cy="3121269"/>
          </a:xfrm>
          <a:prstGeom prst="rect">
            <a:avLst/>
          </a:prstGeom>
        </p:spPr>
      </p:pic>
      <p:sp>
        <p:nvSpPr>
          <p:cNvPr id="13" name="Text Placeholder 2"/>
          <p:cNvSpPr txBox="1">
            <a:spLocks/>
          </p:cNvSpPr>
          <p:nvPr/>
        </p:nvSpPr>
        <p:spPr bwMode="auto">
          <a:xfrm>
            <a:off x="1371600" y="857250"/>
            <a:ext cx="731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Write and solve an equation to solve this problem.</a:t>
            </a:r>
            <a:endParaRPr lang="en-US" sz="2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 bwMode="auto">
          <a:xfrm>
            <a:off x="3429000" y="2228850"/>
            <a:ext cx="502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5"/>
                </a:solidFill>
                <a:latin typeface="Orly's Font 2" pitchFamily="66" charset="0"/>
              </a:rPr>
              <a:t>What is the measure of angle BCD?</a:t>
            </a:r>
            <a:endParaRPr lang="en-US" sz="1800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615267" y="3926483"/>
            <a:ext cx="601133" cy="408450"/>
          </a:xfrm>
          <a:custGeom>
            <a:avLst/>
            <a:gdLst>
              <a:gd name="connsiteX0" fmla="*/ 0 w 601133"/>
              <a:gd name="connsiteY0" fmla="*/ 10517 h 408450"/>
              <a:gd name="connsiteX1" fmla="*/ 203200 w 601133"/>
              <a:gd name="connsiteY1" fmla="*/ 2050 h 408450"/>
              <a:gd name="connsiteX2" fmla="*/ 381000 w 601133"/>
              <a:gd name="connsiteY2" fmla="*/ 44384 h 408450"/>
              <a:gd name="connsiteX3" fmla="*/ 533400 w 601133"/>
              <a:gd name="connsiteY3" fmla="*/ 162917 h 408450"/>
              <a:gd name="connsiteX4" fmla="*/ 575733 w 601133"/>
              <a:gd name="connsiteY4" fmla="*/ 264517 h 408450"/>
              <a:gd name="connsiteX5" fmla="*/ 601133 w 601133"/>
              <a:gd name="connsiteY5" fmla="*/ 408450 h 40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133" h="408450">
                <a:moveTo>
                  <a:pt x="0" y="10517"/>
                </a:moveTo>
                <a:cubicBezTo>
                  <a:pt x="69850" y="3461"/>
                  <a:pt x="139700" y="-3594"/>
                  <a:pt x="203200" y="2050"/>
                </a:cubicBezTo>
                <a:cubicBezTo>
                  <a:pt x="266700" y="7694"/>
                  <a:pt x="325967" y="17573"/>
                  <a:pt x="381000" y="44384"/>
                </a:cubicBezTo>
                <a:cubicBezTo>
                  <a:pt x="436033" y="71195"/>
                  <a:pt x="500945" y="126228"/>
                  <a:pt x="533400" y="162917"/>
                </a:cubicBezTo>
                <a:cubicBezTo>
                  <a:pt x="565856" y="199606"/>
                  <a:pt x="564444" y="223595"/>
                  <a:pt x="575733" y="264517"/>
                </a:cubicBezTo>
                <a:cubicBezTo>
                  <a:pt x="587022" y="305439"/>
                  <a:pt x="601133" y="408450"/>
                  <a:pt x="601133" y="408450"/>
                </a:cubicBezTo>
              </a:path>
            </a:pathLst>
          </a:custGeom>
          <a:ln w="381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3"/>
          <p:cNvSpPr txBox="1">
            <a:spLocks/>
          </p:cNvSpPr>
          <p:nvPr/>
        </p:nvSpPr>
        <p:spPr bwMode="auto">
          <a:xfrm>
            <a:off x="4229100" y="2800351"/>
            <a:ext cx="480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3"/>
                </a:solidFill>
                <a:latin typeface="Orly's Font 2" pitchFamily="66" charset="0"/>
              </a:rPr>
              <a:t>66.5° + 50.3° + </a:t>
            </a:r>
            <a:r>
              <a:rPr lang="en-US" sz="1800" i="1" dirty="0" smtClean="0">
                <a:solidFill>
                  <a:schemeClr val="accent3"/>
                </a:solidFill>
                <a:latin typeface="Orly's Font 2" pitchFamily="66" charset="0"/>
              </a:rPr>
              <a:t>m</a:t>
            </a:r>
            <a:r>
              <a:rPr lang="en-US" sz="1800" dirty="0" smtClean="0">
                <a:solidFill>
                  <a:schemeClr val="accent3"/>
                </a:solidFill>
                <a:latin typeface="Orly's Font 2" pitchFamily="66" charset="0"/>
              </a:rPr>
              <a:t> = 180°</a:t>
            </a:r>
            <a:endParaRPr lang="en-US" sz="1800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17" name="Text Placeholder 3"/>
          <p:cNvSpPr txBox="1">
            <a:spLocks/>
          </p:cNvSpPr>
          <p:nvPr/>
        </p:nvSpPr>
        <p:spPr bwMode="auto">
          <a:xfrm>
            <a:off x="4229100" y="3257550"/>
            <a:ext cx="480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i="1" dirty="0" smtClean="0">
                <a:solidFill>
                  <a:schemeClr val="accent3"/>
                </a:solidFill>
                <a:latin typeface="Orly's Font 2" pitchFamily="66" charset="0"/>
              </a:rPr>
              <a:t>m</a:t>
            </a:r>
            <a:r>
              <a:rPr lang="en-US" sz="1800" dirty="0" smtClean="0">
                <a:solidFill>
                  <a:schemeClr val="accent3"/>
                </a:solidFill>
                <a:latin typeface="Orly's Font 2" pitchFamily="66" charset="0"/>
              </a:rPr>
              <a:t> = 63.2°</a:t>
            </a:r>
            <a:endParaRPr lang="en-US" sz="1800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 bwMode="auto">
          <a:xfrm>
            <a:off x="3086100" y="4057650"/>
            <a:ext cx="1600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400" dirty="0" smtClean="0">
                <a:solidFill>
                  <a:schemeClr val="accent3"/>
                </a:solidFill>
                <a:latin typeface="Orly's Font 2" pitchFamily="66" charset="0"/>
              </a:rPr>
              <a:t>63.2°</a:t>
            </a:r>
            <a:endParaRPr lang="en-US" sz="1400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19" name="Text Placeholder 3"/>
          <p:cNvSpPr txBox="1">
            <a:spLocks/>
          </p:cNvSpPr>
          <p:nvPr/>
        </p:nvSpPr>
        <p:spPr bwMode="auto">
          <a:xfrm>
            <a:off x="4229100" y="2800350"/>
            <a:ext cx="480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3"/>
                </a:solidFill>
                <a:latin typeface="Orly's Font 2" pitchFamily="66" charset="0"/>
              </a:rPr>
              <a:t>63.2° +</a:t>
            </a:r>
            <a:r>
              <a:rPr lang="en-US" sz="1800" i="1" dirty="0" smtClean="0">
                <a:solidFill>
                  <a:schemeClr val="accent3"/>
                </a:solidFill>
                <a:latin typeface="Orly's Font 2" pitchFamily="66" charset="0"/>
              </a:rPr>
              <a:t> n </a:t>
            </a:r>
            <a:r>
              <a:rPr lang="en-US" sz="1800" dirty="0" smtClean="0">
                <a:solidFill>
                  <a:schemeClr val="accent3"/>
                </a:solidFill>
                <a:latin typeface="Orly's Font 2" pitchFamily="66" charset="0"/>
              </a:rPr>
              <a:t>= 180°</a:t>
            </a:r>
            <a:endParaRPr lang="en-US" sz="1800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4229100" y="3257550"/>
            <a:ext cx="480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i="1" dirty="0" smtClean="0">
                <a:solidFill>
                  <a:schemeClr val="accent3"/>
                </a:solidFill>
                <a:latin typeface="Orly's Font 2" pitchFamily="66" charset="0"/>
              </a:rPr>
              <a:t>n</a:t>
            </a:r>
            <a:r>
              <a:rPr lang="en-US" sz="1800" dirty="0" smtClean="0">
                <a:solidFill>
                  <a:schemeClr val="accent3"/>
                </a:solidFill>
                <a:latin typeface="Orly's Font 2" pitchFamily="66" charset="0"/>
              </a:rPr>
              <a:t> = 116.8°</a:t>
            </a:r>
            <a:endParaRPr lang="en-US" sz="1800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21" name="Text Placeholder 3"/>
          <p:cNvSpPr txBox="1">
            <a:spLocks/>
          </p:cNvSpPr>
          <p:nvPr/>
        </p:nvSpPr>
        <p:spPr bwMode="auto">
          <a:xfrm>
            <a:off x="4686300" y="3829050"/>
            <a:ext cx="502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000" kern="1200" dirty="0" smtClean="0">
                <a:solidFill>
                  <a:schemeClr val="accent1"/>
                </a:solidFill>
                <a:latin typeface="Orly's Font 2" pitchFamily="66" charset="0"/>
              </a:rPr>
              <a:t>66.5 + 50.3 = 116.8</a:t>
            </a:r>
            <a:endParaRPr lang="en-US" sz="2000" kern="12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0" y="2686050"/>
            <a:ext cx="800100" cy="4572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257300" y="3943350"/>
            <a:ext cx="800100" cy="4572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3829050"/>
            <a:ext cx="57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Orly's Font" pitchFamily="66" charset="0"/>
                <a:ea typeface="Verdana" pitchFamily="34" charset="0"/>
                <a:cs typeface="Verdana" pitchFamily="34" charset="0"/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00500" y="3714750"/>
            <a:ext cx="57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Orly's Font" pitchFamily="66" charset="0"/>
                <a:ea typeface="Verdana" pitchFamily="34" charset="0"/>
                <a:cs typeface="Verdana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212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6" grpId="0" animBg="1"/>
      <p:bldP spid="16" grpId="0"/>
      <p:bldP spid="16" grpId="1"/>
      <p:bldP spid="17" grpId="0"/>
      <p:bldP spid="17" grpId="1"/>
      <p:bldP spid="18" grpId="0"/>
      <p:bldP spid="19" grpId="0"/>
      <p:bldP spid="20" grpId="0"/>
      <p:bldP spid="21" grpId="0"/>
      <p:bldP spid="7" grpId="0" animBg="1"/>
      <p:bldP spid="23" grpId="0" animBg="1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200150"/>
            <a:ext cx="65151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5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In this lesson </a:t>
            </a:r>
            <a:r>
              <a:rPr lang="en-US" sz="3600" dirty="0" smtClean="0">
                <a:solidFill>
                  <a:schemeClr val="accent5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you have learned </a:t>
            </a:r>
            <a:r>
              <a:rPr lang="en-US" sz="3600" dirty="0">
                <a:solidFill>
                  <a:schemeClr val="accent5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how to write equations for multi-step problems </a:t>
            </a:r>
            <a:r>
              <a:rPr lang="en-US" sz="3600" dirty="0">
                <a:solidFill>
                  <a:schemeClr val="accent1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by using the information you know.</a:t>
            </a:r>
          </a:p>
        </p:txBody>
      </p:sp>
    </p:spTree>
    <p:extLst>
      <p:ext uri="{BB962C8B-B14F-4D97-AF65-F5344CB8AC3E}">
        <p14:creationId xmlns:p14="http://schemas.microsoft.com/office/powerpoint/2010/main" val="183297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Learn Zillion">
      <a:dk1>
        <a:sysClr val="windowText" lastClr="000000"/>
      </a:dk1>
      <a:lt1>
        <a:sysClr val="window" lastClr="FFFFFF"/>
      </a:lt1>
      <a:dk2>
        <a:srgbClr val="7F7F7F"/>
      </a:dk2>
      <a:lt2>
        <a:srgbClr val="BFBFBF"/>
      </a:lt2>
      <a:accent1>
        <a:srgbClr val="0078AE"/>
      </a:accent1>
      <a:accent2>
        <a:srgbClr val="00BCE4"/>
      </a:accent2>
      <a:accent3>
        <a:srgbClr val="E86D1F"/>
      </a:accent3>
      <a:accent4>
        <a:srgbClr val="FFD200"/>
      </a:accent4>
      <a:accent5>
        <a:srgbClr val="5E9732"/>
      </a:accent5>
      <a:accent6>
        <a:srgbClr val="8DC63F"/>
      </a:accent6>
      <a:hlink>
        <a:srgbClr val="000000"/>
      </a:hlink>
      <a:folHlink>
        <a:srgbClr val="000000"/>
      </a:folHlink>
    </a:clrScheme>
    <a:fontScheme name="Learn Zill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810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smtClean="0">
            <a:latin typeface="Orly's Font" pitchFamily="66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7131</TotalTime>
  <Words>260</Words>
  <Application>Microsoft Macintosh PowerPoint</Application>
  <PresentationFormat>On-screen Show (16:9)</PresentationFormat>
  <Paragraphs>43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TM2-1</dc:creator>
  <cp:lastModifiedBy>Jennifer Rising</cp:lastModifiedBy>
  <cp:revision>304</cp:revision>
  <dcterms:created xsi:type="dcterms:W3CDTF">2011-06-12T17:04:43Z</dcterms:created>
  <dcterms:modified xsi:type="dcterms:W3CDTF">2013-07-25T21:03:28Z</dcterms:modified>
</cp:coreProperties>
</file>